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2" r:id="rId2"/>
    <p:sldId id="273" r:id="rId3"/>
    <p:sldId id="268" r:id="rId4"/>
    <p:sldId id="269" r:id="rId5"/>
    <p:sldId id="274" r:id="rId6"/>
    <p:sldId id="258" r:id="rId7"/>
    <p:sldId id="277" r:id="rId8"/>
    <p:sldId id="276" r:id="rId9"/>
    <p:sldId id="275" r:id="rId10"/>
    <p:sldId id="271" r:id="rId11"/>
    <p:sldId id="261" r:id="rId12"/>
    <p:sldId id="263" r:id="rId13"/>
    <p:sldId id="264" r:id="rId14"/>
    <p:sldId id="270" r:id="rId15"/>
    <p:sldId id="267" r:id="rId16"/>
    <p:sldId id="265" r:id="rId17"/>
  </p:sldIdLst>
  <p:sldSz cx="18288000" cy="10287000"/>
  <p:notesSz cx="6858000" cy="9144000"/>
  <p:embeddedFontLst>
    <p:embeddedFont>
      <p:font typeface="Segoe UI" panose="020B0502040204020203" pitchFamily="34" charset="0"/>
      <p:regular r:id="rId19"/>
      <p:bold r:id="rId20"/>
      <p:italic r:id="rId21"/>
      <p:boldItalic r:id="rId22"/>
    </p:embeddedFont>
    <p:embeddedFont>
      <p:font typeface="Source Sans Pro" panose="020B0503030403020204" pitchFamily="34" charset="0"/>
      <p:regular r:id="rId23"/>
      <p:bold r:id="rId24"/>
      <p:italic r:id="rId25"/>
      <p:boldItalic r:id="rId26"/>
    </p:embeddedFont>
    <p:embeddedFont>
      <p:font typeface="Source Sans Pro Bold" panose="020B0703030403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BC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94622" autoAdjust="0"/>
  </p:normalViewPr>
  <p:slideViewPr>
    <p:cSldViewPr>
      <p:cViewPr varScale="1">
        <p:scale>
          <a:sx n="79" d="100"/>
          <a:sy n="79" d="100"/>
        </p:scale>
        <p:origin x="2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66001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18490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we wrap up today, I want to leave you with this thought: Let's make your project thrive. Together, we have the power to create spaces that not only inspire but also contribute to a more sustainable future.</a:t>
            </a:r>
          </a:p>
          <a:p>
            <a:endParaRPr lang="en-US" dirty="0"/>
          </a:p>
          <a:p>
            <a:r>
              <a:rPr lang="en-US" dirty="0"/>
              <a:t>Before we conclude, I'd like to open the floor for any questions or discussions. Are there any upcoming projects that your team has in mind where Thrive Matter fiber could play a pivotal role in elevating both sustainability and design?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88147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65291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206609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0357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96207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incorporating Thrive fiber into your Project Floors’ carpet tile, you have the opportunity to offer your clients 'Offset Certificates'. These certificates, issued by Universal Fibers and verified by Carbonfund, not only acknowledge your brand but also provide official certification for your project's environmental impact. Also demonstrating your commitment to sustainability and provides tangible recognition for your eco-conscious efforts.</a:t>
            </a:r>
          </a:p>
          <a:p>
            <a:endParaRPr lang="en-US"/>
          </a:p>
          <a:p>
            <a:endParaRPr lang="en-US"/>
          </a:p>
          <a:p>
            <a:r>
              <a:rPr lang="en-US"/>
              <a:t>Two of the projects supporting currently are as follows: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Soma III Wind Farm Project is a large-scale wind project in Savastepe District of Balikesir Province and Soma District of Manisa Province in Turkey.  </a:t>
            </a:r>
          </a:p>
          <a:p>
            <a:endParaRPr lang="en-US"/>
          </a:p>
          <a:p>
            <a:r>
              <a:rPr lang="en-US"/>
              <a:t>The Soma III Wind Farm Project involves the installation of 50 wind turbines with a total installed capacity of 100 MW.  The proposed project activity is estimated to generate approximately 280 GWh per annum.  </a:t>
            </a:r>
          </a:p>
          <a:p>
            <a:endParaRPr lang="en-US"/>
          </a:p>
          <a:p>
            <a:r>
              <a:rPr lang="en-US"/>
              <a:t>The electricity generated will be delivered to the national grid at via high voltage transmission line and the proposed project activity is estimated to reduce approximately 167,000 tCO2eq/year emission reductions.  </a:t>
            </a:r>
          </a:p>
          <a:p>
            <a:endParaRPr lang="en-US"/>
          </a:p>
          <a:p>
            <a:r>
              <a:rPr lang="en-US"/>
              <a:t>Furthermore, the project has four certified sustainable development goal (SDG) impacts for: no poverty (SDG #1); clean water and sanitation (SDG #6); affordable and clean energy (SDG #7); and climate action (SDG #13).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world’s largest rainforest, the Russas and Valparaiso Projects are forest conservation and community development projects which involve numerous local and international partners that will protect nearly 175,000 acres from slash-and-burn forest clearing and prevent millions of tonnes of greenhouse gas emissions. These projects will also provide essential ecosystem services such as: erosion control along the Valparaiso River; water cycling, filtration and storage; nutrient recycling; and habitat for thousands of native Amazonian animal and plant species, including short eared dogs, jaguars, and giant anteaters.</a:t>
            </a:r>
          </a:p>
          <a:p>
            <a:endParaRPr lang="en-US"/>
          </a:p>
          <a:p>
            <a:r>
              <a:rPr lang="en-US"/>
              <a:t>Avoided deforestation projects are critical because about 20 percent of global warming is attributed to deforestation, because deforestation leads to the release of carbon stored in trees. Moreover, deforestation reduces the Earth’s capacity to absorb carbon dioxide and fallen trees decompose and release methane, a heat-trapping gas about 23 times more potent than CO2.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E193BC-0DDF-E666-A0DA-89EBBC5D2D9B}"/>
              </a:ext>
            </a:extLst>
          </p:cNvPr>
          <p:cNvSpPr txBox="1"/>
          <p:nvPr/>
        </p:nvSpPr>
        <p:spPr>
          <a:xfrm>
            <a:off x="2514600" y="625614"/>
            <a:ext cx="12801600" cy="2092881"/>
          </a:xfrm>
          <a:prstGeom prst="rect">
            <a:avLst/>
          </a:prstGeom>
          <a:noFill/>
        </p:spPr>
        <p:txBody>
          <a:bodyPr wrap="square">
            <a:spAutoFit/>
          </a:bodyPr>
          <a:lstStyle/>
          <a:p>
            <a:pPr algn="ctr"/>
            <a:r>
              <a:rPr lang="en-NZ" sz="13000" b="1" i="0" dirty="0">
                <a:solidFill>
                  <a:srgbClr val="FFFFFF"/>
                </a:solidFill>
                <a:effectLst/>
                <a:latin typeface="Segoe UI" panose="020B0502040204020203" pitchFamily="34" charset="0"/>
                <a:cs typeface="Segoe UI" panose="020B0502040204020203" pitchFamily="34" charset="0"/>
              </a:rPr>
              <a:t>Project </a:t>
            </a:r>
            <a:r>
              <a:rPr lang="en-NZ" sz="13000" b="1" i="0" dirty="0">
                <a:solidFill>
                  <a:srgbClr val="FF6207"/>
                </a:solidFill>
                <a:effectLst/>
                <a:latin typeface="Segoe UI" panose="020B0502040204020203" pitchFamily="34" charset="0"/>
                <a:cs typeface="Segoe UI" panose="020B0502040204020203" pitchFamily="34" charset="0"/>
              </a:rPr>
              <a:t>Floors</a:t>
            </a:r>
            <a:endParaRPr lang="en-NZ" sz="13000" b="1" i="0" dirty="0">
              <a:solidFill>
                <a:srgbClr val="FFFFFF"/>
              </a:solidFill>
              <a:effectLst/>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0378FE2-3C9C-CBD7-7D92-DA7352EC574A}"/>
              </a:ext>
            </a:extLst>
          </p:cNvPr>
          <p:cNvSpPr txBox="1"/>
          <p:nvPr/>
        </p:nvSpPr>
        <p:spPr>
          <a:xfrm>
            <a:off x="3429000" y="5829300"/>
            <a:ext cx="10972800" cy="1631216"/>
          </a:xfrm>
          <a:prstGeom prst="rect">
            <a:avLst/>
          </a:prstGeom>
          <a:noFill/>
        </p:spPr>
        <p:txBody>
          <a:bodyPr wrap="square">
            <a:spAutoFit/>
          </a:bodyPr>
          <a:lstStyle/>
          <a:p>
            <a:pPr algn="ctr"/>
            <a:r>
              <a:rPr lang="en-NZ" sz="10000" b="1" i="0" dirty="0">
                <a:solidFill>
                  <a:srgbClr val="FF6207"/>
                </a:solidFill>
                <a:effectLst/>
                <a:latin typeface="Segoe UI" panose="020B0502040204020203" pitchFamily="34" charset="0"/>
                <a:cs typeface="Segoe UI" panose="020B0502040204020203" pitchFamily="34" charset="0"/>
              </a:rPr>
              <a:t>Planet </a:t>
            </a:r>
            <a:r>
              <a:rPr lang="en-NZ" sz="10000" b="1" i="0" dirty="0">
                <a:solidFill>
                  <a:srgbClr val="FFFFFF"/>
                </a:solidFill>
                <a:effectLst/>
                <a:latin typeface="Segoe UI" panose="020B0502040204020203" pitchFamily="34" charset="0"/>
                <a:cs typeface="Segoe UI" panose="020B0502040204020203" pitchFamily="34" charset="0"/>
              </a:rPr>
              <a:t>Positive </a:t>
            </a:r>
          </a:p>
        </p:txBody>
      </p:sp>
      <p:sp>
        <p:nvSpPr>
          <p:cNvPr id="12" name="TextBox 11">
            <a:extLst>
              <a:ext uri="{FF2B5EF4-FFF2-40B4-BE49-F238E27FC236}">
                <a16:creationId xmlns:a16="http://schemas.microsoft.com/office/drawing/2014/main" id="{4B444505-8F8F-5FCE-01F9-A97D82216D7C}"/>
              </a:ext>
            </a:extLst>
          </p:cNvPr>
          <p:cNvSpPr txBox="1"/>
          <p:nvPr/>
        </p:nvSpPr>
        <p:spPr>
          <a:xfrm>
            <a:off x="5029200" y="8953500"/>
            <a:ext cx="7239000" cy="707886"/>
          </a:xfrm>
          <a:prstGeom prst="rect">
            <a:avLst/>
          </a:prstGeom>
          <a:noFill/>
        </p:spPr>
        <p:txBody>
          <a:bodyPr wrap="square">
            <a:spAutoFit/>
          </a:bodyPr>
          <a:lstStyle/>
          <a:p>
            <a:pPr algn="ctr"/>
            <a:r>
              <a:rPr lang="en-NZ" sz="4000" b="1" i="0" dirty="0">
                <a:solidFill>
                  <a:schemeClr val="bg1"/>
                </a:solidFill>
                <a:effectLst/>
                <a:latin typeface="Segoe UI" panose="020B0502040204020203" pitchFamily="34" charset="0"/>
                <a:cs typeface="Segoe UI" panose="020B0502040204020203" pitchFamily="34" charset="0"/>
              </a:rPr>
              <a:t>www.projectfloors.co.nz</a:t>
            </a:r>
          </a:p>
        </p:txBody>
      </p:sp>
      <p:sp>
        <p:nvSpPr>
          <p:cNvPr id="2" name="TextBox 1">
            <a:extLst>
              <a:ext uri="{FF2B5EF4-FFF2-40B4-BE49-F238E27FC236}">
                <a16:creationId xmlns:a16="http://schemas.microsoft.com/office/drawing/2014/main" id="{5E969BC2-8B02-61EE-37AC-BCEDEFFD631E}"/>
              </a:ext>
            </a:extLst>
          </p:cNvPr>
          <p:cNvSpPr txBox="1"/>
          <p:nvPr/>
        </p:nvSpPr>
        <p:spPr>
          <a:xfrm>
            <a:off x="457200" y="3736151"/>
            <a:ext cx="17221200" cy="1200329"/>
          </a:xfrm>
          <a:prstGeom prst="rect">
            <a:avLst/>
          </a:prstGeom>
          <a:noFill/>
          <a:effectLst>
            <a:outerShdw blurRad="50800" dist="50800" dir="5400000" algn="ctr" rotWithShape="0">
              <a:schemeClr val="bg1"/>
            </a:outerShdw>
          </a:effectLst>
        </p:spPr>
        <p:txBody>
          <a:bodyPr wrap="square">
            <a:spAutoFit/>
          </a:bodyPr>
          <a:lstStyle/>
          <a:p>
            <a:pPr algn="ctr"/>
            <a:r>
              <a:rPr lang="en-NZ" sz="7200" b="1" i="0" dirty="0">
                <a:solidFill>
                  <a:srgbClr val="FF6207"/>
                </a:solidFill>
                <a:effectLst/>
                <a:latin typeface="Segoe UI" panose="020B0502040204020203" pitchFamily="34" charset="0"/>
                <a:cs typeface="Segoe UI" panose="020B0502040204020203" pitchFamily="34" charset="0"/>
              </a:rPr>
              <a:t>Flooring that doesn’t cost the EARTH</a:t>
            </a:r>
            <a:endParaRPr lang="en-NZ" sz="4800" b="1" i="0" dirty="0">
              <a:solidFill>
                <a:schemeClr val="bg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9570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9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8" r="-268"/>
            </a:stretch>
          </a:blipFill>
        </p:spPr>
        <p:txBody>
          <a:bodyPr/>
          <a:lstStyle/>
          <a:p>
            <a:endParaRPr lang="en-NZ"/>
          </a:p>
        </p:txBody>
      </p:sp>
      <p:grpSp>
        <p:nvGrpSpPr>
          <p:cNvPr id="3" name="Group 3"/>
          <p:cNvGrpSpPr/>
          <p:nvPr/>
        </p:nvGrpSpPr>
        <p:grpSpPr>
          <a:xfrm>
            <a:off x="8458200" y="1790700"/>
            <a:ext cx="10667836" cy="5476745"/>
            <a:chOff x="-4202547" y="1939210"/>
            <a:chExt cx="14223781" cy="7302327"/>
          </a:xfrm>
        </p:grpSpPr>
        <p:sp>
          <p:nvSpPr>
            <p:cNvPr id="4" name="TextBox 4"/>
            <p:cNvSpPr txBox="1"/>
            <p:nvPr/>
          </p:nvSpPr>
          <p:spPr>
            <a:xfrm>
              <a:off x="-4202547" y="1939210"/>
              <a:ext cx="14223781" cy="1812461"/>
            </a:xfrm>
            <a:prstGeom prst="rect">
              <a:avLst/>
            </a:prstGeom>
          </p:spPr>
          <p:txBody>
            <a:bodyPr wrap="square" lIns="0" tIns="0" rIns="0" bIns="0" rtlCol="0" anchor="t">
              <a:spAutoFit/>
            </a:bodyPr>
            <a:lstStyle/>
            <a:p>
              <a:pPr algn="l">
                <a:lnSpc>
                  <a:spcPts val="10564"/>
                </a:lnSpc>
              </a:pPr>
              <a:r>
                <a:rPr lang="en-US" sz="10779" b="1" spc="-409" dirty="0">
                  <a:solidFill>
                    <a:srgbClr val="FFFFFF"/>
                  </a:solidFill>
                  <a:latin typeface="Segoe UI" panose="020B0502040204020203" pitchFamily="34" charset="0"/>
                  <a:cs typeface="Segoe UI" panose="020B0502040204020203" pitchFamily="34" charset="0"/>
                </a:rPr>
                <a:t>Carbon Projects</a:t>
              </a:r>
            </a:p>
          </p:txBody>
        </p:sp>
        <p:sp>
          <p:nvSpPr>
            <p:cNvPr id="5" name="TextBox 5"/>
            <p:cNvSpPr txBox="1"/>
            <p:nvPr/>
          </p:nvSpPr>
          <p:spPr>
            <a:xfrm>
              <a:off x="-3897747" y="5495210"/>
              <a:ext cx="12395200" cy="3746327"/>
            </a:xfrm>
            <a:prstGeom prst="rect">
              <a:avLst/>
            </a:prstGeom>
          </p:spPr>
          <p:txBody>
            <a:bodyPr wrap="square" lIns="0" tIns="0" rIns="0" bIns="0" rtlCol="0" anchor="t">
              <a:spAutoFit/>
            </a:bodyPr>
            <a:lstStyle/>
            <a:p>
              <a:pPr algn="l">
                <a:lnSpc>
                  <a:spcPts val="5627"/>
                </a:lnSpc>
              </a:pPr>
              <a:r>
                <a:rPr lang="en-US" sz="4019" dirty="0">
                  <a:solidFill>
                    <a:srgbClr val="FFFFFF"/>
                  </a:solidFill>
                  <a:latin typeface="Segoe UI" panose="020B0502040204020203" pitchFamily="34" charset="0"/>
                  <a:cs typeface="Segoe UI" panose="020B0502040204020203" pitchFamily="34" charset="0"/>
                </a:rPr>
                <a:t>Partnering with carbonfund.org supports two projects that are both certified with internationally </a:t>
              </a:r>
              <a:r>
                <a:rPr lang="en-US" sz="4019" dirty="0" err="1">
                  <a:solidFill>
                    <a:srgbClr val="FFFFFF"/>
                  </a:solidFill>
                  <a:latin typeface="Segoe UI" panose="020B0502040204020203" pitchFamily="34" charset="0"/>
                  <a:cs typeface="Segoe UI" panose="020B0502040204020203" pitchFamily="34" charset="0"/>
                </a:rPr>
                <a:t>recognised</a:t>
              </a:r>
              <a:r>
                <a:rPr lang="en-US" sz="4019" dirty="0">
                  <a:solidFill>
                    <a:srgbClr val="FFFFFF"/>
                  </a:solidFill>
                  <a:latin typeface="Segoe UI" panose="020B0502040204020203" pitchFamily="34" charset="0"/>
                  <a:cs typeface="Segoe UI" panose="020B0502040204020203" pitchFamily="34" charset="0"/>
                </a:rPr>
                <a:t> standards and have passed strict criteria.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CBC6"/>
        </a:solidFill>
        <a:effectLst/>
      </p:bgPr>
    </p:bg>
    <p:spTree>
      <p:nvGrpSpPr>
        <p:cNvPr id="1" name=""/>
        <p:cNvGrpSpPr/>
        <p:nvPr/>
      </p:nvGrpSpPr>
      <p:grpSpPr>
        <a:xfrm>
          <a:off x="0" y="0"/>
          <a:ext cx="0" cy="0"/>
          <a:chOff x="0" y="0"/>
          <a:chExt cx="0" cy="0"/>
        </a:xfrm>
      </p:grpSpPr>
      <p:sp>
        <p:nvSpPr>
          <p:cNvPr id="2" name="Freeform 2"/>
          <p:cNvSpPr/>
          <p:nvPr/>
        </p:nvSpPr>
        <p:spPr>
          <a:xfrm>
            <a:off x="-2287009" y="0"/>
            <a:ext cx="24420178" cy="10287000"/>
          </a:xfrm>
          <a:custGeom>
            <a:avLst/>
            <a:gdLst/>
            <a:ahLst/>
            <a:cxnLst/>
            <a:rect l="l" t="t" r="r" b="b"/>
            <a:pathLst>
              <a:path w="24420178" h="10287000">
                <a:moveTo>
                  <a:pt x="0" y="0"/>
                </a:moveTo>
                <a:lnTo>
                  <a:pt x="24420178" y="0"/>
                </a:lnTo>
                <a:lnTo>
                  <a:pt x="24420178" y="10287000"/>
                </a:lnTo>
                <a:lnTo>
                  <a:pt x="0" y="10287000"/>
                </a:lnTo>
                <a:lnTo>
                  <a:pt x="0" y="0"/>
                </a:lnTo>
                <a:close/>
              </a:path>
            </a:pathLst>
          </a:custGeom>
          <a:blipFill>
            <a:blip r:embed="rId3"/>
            <a:stretch>
              <a:fillRect/>
            </a:stretch>
          </a:blipFill>
        </p:spPr>
        <p:txBody>
          <a:bodyPr/>
          <a:lstStyle/>
          <a:p>
            <a:endParaRPr lang="en-NZ"/>
          </a:p>
        </p:txBody>
      </p:sp>
      <p:sp>
        <p:nvSpPr>
          <p:cNvPr id="3" name="TextBox 3"/>
          <p:cNvSpPr txBox="1"/>
          <p:nvPr/>
        </p:nvSpPr>
        <p:spPr>
          <a:xfrm>
            <a:off x="533400" y="2247900"/>
            <a:ext cx="10618764" cy="4802533"/>
          </a:xfrm>
          <a:prstGeom prst="rect">
            <a:avLst/>
          </a:prstGeom>
        </p:spPr>
        <p:txBody>
          <a:bodyPr lIns="0" tIns="0" rIns="0" bIns="0" rtlCol="0" anchor="t">
            <a:spAutoFit/>
          </a:bodyPr>
          <a:lstStyle/>
          <a:p>
            <a:pPr marL="828007" lvl="1" indent="-414003" algn="l">
              <a:lnSpc>
                <a:spcPts val="5369"/>
              </a:lnSpc>
              <a:buFont typeface="Arial"/>
              <a:buChar char="•"/>
            </a:pPr>
            <a:r>
              <a:rPr lang="en-US" sz="3835" dirty="0">
                <a:solidFill>
                  <a:srgbClr val="000000"/>
                </a:solidFill>
                <a:latin typeface="Segoe UI" panose="020B0502040204020203" pitchFamily="34" charset="0"/>
                <a:cs typeface="Segoe UI" panose="020B0502040204020203" pitchFamily="34" charset="0"/>
              </a:rPr>
              <a:t>50 wind turbines with a total installed capacity of 100 megawatts (MW). </a:t>
            </a:r>
          </a:p>
          <a:p>
            <a:pPr marL="828007" lvl="1" indent="-414003" algn="l">
              <a:lnSpc>
                <a:spcPts val="5369"/>
              </a:lnSpc>
              <a:buFont typeface="Arial"/>
              <a:buChar char="•"/>
            </a:pPr>
            <a:r>
              <a:rPr lang="en-US" sz="3835" dirty="0">
                <a:solidFill>
                  <a:srgbClr val="000000"/>
                </a:solidFill>
                <a:latin typeface="Segoe UI" panose="020B0502040204020203" pitchFamily="34" charset="0"/>
                <a:cs typeface="Segoe UI" panose="020B0502040204020203" pitchFamily="34" charset="0"/>
              </a:rPr>
              <a:t>Generate approx. 280 Gigawatt hours (GWh) per annum.</a:t>
            </a:r>
          </a:p>
          <a:p>
            <a:pPr marL="828007" lvl="1" indent="-414003" algn="l">
              <a:lnSpc>
                <a:spcPts val="5369"/>
              </a:lnSpc>
              <a:buFont typeface="Arial"/>
              <a:buChar char="•"/>
            </a:pPr>
            <a:r>
              <a:rPr lang="en-US" sz="3835" dirty="0">
                <a:solidFill>
                  <a:srgbClr val="000000"/>
                </a:solidFill>
                <a:latin typeface="Segoe UI" panose="020B0502040204020203" pitchFamily="34" charset="0"/>
                <a:cs typeface="Segoe UI" panose="020B0502040204020203" pitchFamily="34" charset="0"/>
              </a:rPr>
              <a:t>Estimated to reduce approximately 167,000 metric tons of carbon dioxide (tCO2eq) per year emission reductions.</a:t>
            </a:r>
          </a:p>
        </p:txBody>
      </p:sp>
      <p:sp>
        <p:nvSpPr>
          <p:cNvPr id="4" name="TextBox 4"/>
          <p:cNvSpPr txBox="1"/>
          <p:nvPr/>
        </p:nvSpPr>
        <p:spPr>
          <a:xfrm>
            <a:off x="1028700" y="942975"/>
            <a:ext cx="8953500" cy="705321"/>
          </a:xfrm>
          <a:prstGeom prst="rect">
            <a:avLst/>
          </a:prstGeom>
        </p:spPr>
        <p:txBody>
          <a:bodyPr wrap="square" lIns="0" tIns="0" rIns="0" bIns="0" rtlCol="0" anchor="t">
            <a:spAutoFit/>
          </a:bodyPr>
          <a:lstStyle/>
          <a:p>
            <a:pPr algn="l">
              <a:lnSpc>
                <a:spcPts val="5548"/>
              </a:lnSpc>
            </a:pPr>
            <a:r>
              <a:rPr lang="en-US" sz="4800" b="1" dirty="0">
                <a:solidFill>
                  <a:srgbClr val="000000"/>
                </a:solidFill>
                <a:latin typeface="Segoe UI" panose="020B0502040204020203" pitchFamily="34" charset="0"/>
                <a:cs typeface="Segoe UI" panose="020B0502040204020203" pitchFamily="34" charset="0"/>
              </a:rPr>
              <a:t>Soma III Wind Farm Project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158996" y="0"/>
            <a:ext cx="7447771" cy="4937635"/>
          </a:xfrm>
          <a:custGeom>
            <a:avLst/>
            <a:gdLst/>
            <a:ahLst/>
            <a:cxnLst/>
            <a:rect l="l" t="t" r="r" b="b"/>
            <a:pathLst>
              <a:path w="7447771" h="4937635">
                <a:moveTo>
                  <a:pt x="0" y="0"/>
                </a:moveTo>
                <a:lnTo>
                  <a:pt x="7447771" y="0"/>
                </a:lnTo>
                <a:lnTo>
                  <a:pt x="7447771" y="4937635"/>
                </a:lnTo>
                <a:lnTo>
                  <a:pt x="0" y="4937635"/>
                </a:lnTo>
                <a:lnTo>
                  <a:pt x="0" y="0"/>
                </a:lnTo>
                <a:close/>
              </a:path>
            </a:pathLst>
          </a:custGeom>
          <a:blipFill>
            <a:blip r:embed="rId3"/>
            <a:stretch>
              <a:fillRect/>
            </a:stretch>
          </a:blipFill>
        </p:spPr>
        <p:txBody>
          <a:bodyPr/>
          <a:lstStyle/>
          <a:p>
            <a:endParaRPr lang="en-NZ"/>
          </a:p>
        </p:txBody>
      </p:sp>
      <p:sp>
        <p:nvSpPr>
          <p:cNvPr id="3" name="Freeform 3"/>
          <p:cNvSpPr/>
          <p:nvPr/>
        </p:nvSpPr>
        <p:spPr>
          <a:xfrm>
            <a:off x="158996" y="5212896"/>
            <a:ext cx="7447771" cy="5074104"/>
          </a:xfrm>
          <a:custGeom>
            <a:avLst/>
            <a:gdLst/>
            <a:ahLst/>
            <a:cxnLst/>
            <a:rect l="l" t="t" r="r" b="b"/>
            <a:pathLst>
              <a:path w="7447771" h="5074104">
                <a:moveTo>
                  <a:pt x="0" y="0"/>
                </a:moveTo>
                <a:lnTo>
                  <a:pt x="7447771" y="0"/>
                </a:lnTo>
                <a:lnTo>
                  <a:pt x="7447771" y="5074104"/>
                </a:lnTo>
                <a:lnTo>
                  <a:pt x="0" y="5074104"/>
                </a:lnTo>
                <a:lnTo>
                  <a:pt x="0" y="0"/>
                </a:lnTo>
                <a:close/>
              </a:path>
            </a:pathLst>
          </a:custGeom>
          <a:blipFill>
            <a:blip r:embed="rId4"/>
            <a:stretch>
              <a:fillRect b="-5469"/>
            </a:stretch>
          </a:blipFill>
        </p:spPr>
        <p:txBody>
          <a:bodyPr/>
          <a:lstStyle/>
          <a:p>
            <a:endParaRPr lang="en-NZ"/>
          </a:p>
        </p:txBody>
      </p:sp>
      <p:sp>
        <p:nvSpPr>
          <p:cNvPr id="4" name="TextBox 4"/>
          <p:cNvSpPr txBox="1"/>
          <p:nvPr/>
        </p:nvSpPr>
        <p:spPr>
          <a:xfrm>
            <a:off x="8201677" y="1243254"/>
            <a:ext cx="9112159" cy="9956123"/>
          </a:xfrm>
          <a:prstGeom prst="rect">
            <a:avLst/>
          </a:prstGeom>
        </p:spPr>
        <p:txBody>
          <a:bodyPr lIns="0" tIns="0" rIns="0" bIns="0" rtlCol="0" anchor="t">
            <a:spAutoFit/>
          </a:bodyPr>
          <a:lstStyle/>
          <a:p>
            <a:pPr algn="l">
              <a:lnSpc>
                <a:spcPts val="4091"/>
              </a:lnSpc>
            </a:pPr>
            <a:endParaRPr dirty="0"/>
          </a:p>
          <a:p>
            <a:pPr marL="630983" lvl="1" indent="-315491" algn="l">
              <a:lnSpc>
                <a:spcPts val="4091"/>
              </a:lnSpc>
              <a:buFont typeface="Arial"/>
              <a:buChar char="•"/>
            </a:pPr>
            <a:r>
              <a:rPr lang="en-US" sz="2922" dirty="0">
                <a:solidFill>
                  <a:srgbClr val="000000"/>
                </a:solidFill>
                <a:latin typeface="Segoe UI" panose="020B0502040204020203" pitchFamily="34" charset="0"/>
                <a:cs typeface="Segoe UI" panose="020B0502040204020203" pitchFamily="34" charset="0"/>
              </a:rPr>
              <a:t>Near city of Cruzeiro do Sul in the State of Acre, Brazil </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spcBef>
                <a:spcPct val="0"/>
              </a:spcBef>
              <a:buFont typeface="Arial"/>
              <a:buChar char="•"/>
            </a:pPr>
            <a:r>
              <a:rPr lang="en-US" sz="2922" dirty="0">
                <a:solidFill>
                  <a:srgbClr val="000000"/>
                </a:solidFill>
                <a:latin typeface="Segoe UI" panose="020B0502040204020203" pitchFamily="34" charset="0"/>
                <a:cs typeface="Segoe UI" panose="020B0502040204020203" pitchFamily="34" charset="0"/>
              </a:rPr>
              <a:t>Forest Conservation / Avoided Deforestation </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buFont typeface="Arial"/>
              <a:buChar char="•"/>
            </a:pPr>
            <a:r>
              <a:rPr lang="en-US" sz="2922" dirty="0">
                <a:solidFill>
                  <a:srgbClr val="000000"/>
                </a:solidFill>
                <a:latin typeface="Segoe UI" panose="020B0502040204020203" pitchFamily="34" charset="0"/>
                <a:cs typeface="Segoe UI" panose="020B0502040204020203" pitchFamily="34" charset="0"/>
              </a:rPr>
              <a:t>70,072 hectares (173,152 acres)   </a:t>
            </a:r>
          </a:p>
          <a:p>
            <a:pPr algn="l">
              <a:lnSpc>
                <a:spcPts val="4091"/>
              </a:lnSpc>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buFont typeface="Arial"/>
              <a:buChar char="•"/>
            </a:pPr>
            <a:r>
              <a:rPr lang="en-US" sz="2922" dirty="0">
                <a:solidFill>
                  <a:srgbClr val="000000"/>
                </a:solidFill>
                <a:latin typeface="Segoe UI" panose="020B0502040204020203" pitchFamily="34" charset="0"/>
                <a:cs typeface="Segoe UI" panose="020B0502040204020203" pitchFamily="34" charset="0"/>
              </a:rPr>
              <a:t>Verified Carbon Standard (VCS) </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spcBef>
                <a:spcPct val="0"/>
              </a:spcBef>
              <a:buFont typeface="Arial"/>
              <a:buChar char="•"/>
            </a:pPr>
            <a:r>
              <a:rPr lang="en-US" sz="2922" dirty="0">
                <a:solidFill>
                  <a:srgbClr val="000000"/>
                </a:solidFill>
                <a:latin typeface="Segoe UI" panose="020B0502040204020203" pitchFamily="34" charset="0"/>
                <a:cs typeface="Segoe UI" panose="020B0502040204020203" pitchFamily="34" charset="0"/>
              </a:rPr>
              <a:t>Reduce carbon dioxide emissions</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spcBef>
                <a:spcPct val="0"/>
              </a:spcBef>
              <a:buFont typeface="Arial"/>
              <a:buChar char="•"/>
            </a:pPr>
            <a:r>
              <a:rPr lang="en-US" sz="2922" dirty="0">
                <a:solidFill>
                  <a:srgbClr val="000000"/>
                </a:solidFill>
                <a:latin typeface="Segoe UI" panose="020B0502040204020203" pitchFamily="34" charset="0"/>
                <a:cs typeface="Segoe UI" panose="020B0502040204020203" pitchFamily="34" charset="0"/>
              </a:rPr>
              <a:t>Mitigate climate change</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marL="630983" lvl="1" indent="-315491" algn="l">
              <a:lnSpc>
                <a:spcPts val="4091"/>
              </a:lnSpc>
              <a:spcBef>
                <a:spcPct val="0"/>
              </a:spcBef>
              <a:buFont typeface="Arial"/>
              <a:buChar char="•"/>
            </a:pPr>
            <a:r>
              <a:rPr lang="en-US" sz="2922" dirty="0">
                <a:solidFill>
                  <a:srgbClr val="000000"/>
                </a:solidFill>
                <a:latin typeface="Segoe UI" panose="020B0502040204020203" pitchFamily="34" charset="0"/>
                <a:cs typeface="Segoe UI" panose="020B0502040204020203" pitchFamily="34" charset="0"/>
              </a:rPr>
              <a:t>Conserve habitat for endangered and threatened species</a:t>
            </a:r>
          </a:p>
          <a:p>
            <a:pPr algn="l">
              <a:lnSpc>
                <a:spcPts val="4091"/>
              </a:lnSpc>
              <a:spcBef>
                <a:spcPct val="0"/>
              </a:spcBef>
            </a:pPr>
            <a:endParaRPr lang="en-US" sz="2922" dirty="0">
              <a:solidFill>
                <a:srgbClr val="000000"/>
              </a:solidFill>
              <a:latin typeface="Segoe UI" panose="020B0502040204020203" pitchFamily="34" charset="0"/>
              <a:cs typeface="Segoe UI" panose="020B0502040204020203" pitchFamily="34" charset="0"/>
            </a:endParaRPr>
          </a:p>
          <a:p>
            <a:pPr algn="l">
              <a:lnSpc>
                <a:spcPts val="4091"/>
              </a:lnSpc>
              <a:spcBef>
                <a:spcPct val="0"/>
              </a:spcBef>
            </a:pPr>
            <a:endParaRPr lang="en-US" sz="2922" dirty="0">
              <a:solidFill>
                <a:srgbClr val="000000"/>
              </a:solidFill>
              <a:latin typeface="Source Sans Pro"/>
            </a:endParaRPr>
          </a:p>
          <a:p>
            <a:pPr algn="l">
              <a:lnSpc>
                <a:spcPts val="4091"/>
              </a:lnSpc>
              <a:spcBef>
                <a:spcPct val="0"/>
              </a:spcBef>
            </a:pPr>
            <a:endParaRPr lang="en-US" sz="2922" dirty="0">
              <a:solidFill>
                <a:srgbClr val="000000"/>
              </a:solidFill>
              <a:latin typeface="Source Sans Pro"/>
            </a:endParaRPr>
          </a:p>
        </p:txBody>
      </p:sp>
      <p:sp>
        <p:nvSpPr>
          <p:cNvPr id="5" name="TextBox 5"/>
          <p:cNvSpPr txBox="1"/>
          <p:nvPr/>
        </p:nvSpPr>
        <p:spPr>
          <a:xfrm>
            <a:off x="8599114" y="536864"/>
            <a:ext cx="8317286" cy="680013"/>
          </a:xfrm>
          <a:prstGeom prst="rect">
            <a:avLst/>
          </a:prstGeom>
        </p:spPr>
        <p:txBody>
          <a:bodyPr wrap="square" lIns="0" tIns="0" rIns="0" bIns="0" rtlCol="0" anchor="t">
            <a:spAutoFit/>
          </a:bodyPr>
          <a:lstStyle/>
          <a:p>
            <a:pPr algn="l">
              <a:lnSpc>
                <a:spcPts val="5568"/>
              </a:lnSpc>
            </a:pPr>
            <a:r>
              <a:rPr lang="en-US" sz="3977" b="1" dirty="0">
                <a:solidFill>
                  <a:srgbClr val="000000"/>
                </a:solidFill>
                <a:latin typeface="Segoe UI" panose="020B0502040204020203" pitchFamily="34" charset="0"/>
                <a:cs typeface="Segoe UI" panose="020B0502040204020203" pitchFamily="34" charset="0"/>
              </a:rPr>
              <a:t>The </a:t>
            </a:r>
            <a:r>
              <a:rPr lang="en-US" sz="3977" b="1" dirty="0" err="1">
                <a:solidFill>
                  <a:srgbClr val="000000"/>
                </a:solidFill>
                <a:latin typeface="Segoe UI" panose="020B0502040204020203" pitchFamily="34" charset="0"/>
                <a:cs typeface="Segoe UI" panose="020B0502040204020203" pitchFamily="34" charset="0"/>
              </a:rPr>
              <a:t>Russas</a:t>
            </a:r>
            <a:r>
              <a:rPr lang="en-US" sz="3977" b="1" dirty="0">
                <a:solidFill>
                  <a:srgbClr val="000000"/>
                </a:solidFill>
                <a:latin typeface="Segoe UI" panose="020B0502040204020203" pitchFamily="34" charset="0"/>
                <a:cs typeface="Segoe UI" panose="020B0502040204020203" pitchFamily="34" charset="0"/>
              </a:rPr>
              <a:t> Valparaiso Projects</a:t>
            </a:r>
          </a:p>
        </p:txBody>
      </p:sp>
      <p:sp>
        <p:nvSpPr>
          <p:cNvPr id="6" name="TextBox 6"/>
          <p:cNvSpPr txBox="1"/>
          <p:nvPr/>
        </p:nvSpPr>
        <p:spPr>
          <a:xfrm>
            <a:off x="8599114" y="9991846"/>
            <a:ext cx="8635235" cy="295154"/>
          </a:xfrm>
          <a:prstGeom prst="rect">
            <a:avLst/>
          </a:prstGeom>
        </p:spPr>
        <p:txBody>
          <a:bodyPr lIns="0" tIns="0" rIns="0" bIns="0" rtlCol="0" anchor="t">
            <a:spAutoFit/>
          </a:bodyPr>
          <a:lstStyle/>
          <a:p>
            <a:pPr algn="l">
              <a:lnSpc>
                <a:spcPts val="2411"/>
              </a:lnSpc>
              <a:spcBef>
                <a:spcPct val="0"/>
              </a:spcBef>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AC396-2003-04A7-7BDD-2ABDD8DB233A}"/>
              </a:ext>
            </a:extLst>
          </p:cNvPr>
          <p:cNvSpPr txBox="1"/>
          <p:nvPr/>
        </p:nvSpPr>
        <p:spPr>
          <a:xfrm>
            <a:off x="6492242" y="2171700"/>
            <a:ext cx="5448300" cy="3046988"/>
          </a:xfrm>
          <a:prstGeom prst="rect">
            <a:avLst/>
          </a:prstGeom>
          <a:noFill/>
        </p:spPr>
        <p:txBody>
          <a:bodyPr wrap="square" rtlCol="0">
            <a:spAutoFit/>
          </a:bodyPr>
          <a:lstStyle/>
          <a:p>
            <a:pPr algn="ctr"/>
            <a:r>
              <a:rPr lang="en-NZ" sz="4800" b="1" dirty="0">
                <a:solidFill>
                  <a:schemeClr val="accent6">
                    <a:lumMod val="75000"/>
                  </a:schemeClr>
                </a:solidFill>
                <a:latin typeface="Segoe UI" panose="020B0502040204020203" pitchFamily="34" charset="0"/>
                <a:cs typeface="Segoe UI" panose="020B0502040204020203" pitchFamily="34" charset="0"/>
              </a:rPr>
              <a:t>What makes our products and </a:t>
            </a:r>
          </a:p>
          <a:p>
            <a:pPr algn="ctr"/>
            <a:r>
              <a:rPr lang="en-NZ" sz="4800" b="1" dirty="0">
                <a:solidFill>
                  <a:schemeClr val="accent6">
                    <a:lumMod val="75000"/>
                  </a:schemeClr>
                </a:solidFill>
                <a:latin typeface="Segoe UI" panose="020B0502040204020203" pitchFamily="34" charset="0"/>
                <a:cs typeface="Segoe UI" panose="020B0502040204020203" pitchFamily="34" charset="0"/>
              </a:rPr>
              <a:t>processes different?</a:t>
            </a:r>
          </a:p>
        </p:txBody>
      </p:sp>
      <p:pic>
        <p:nvPicPr>
          <p:cNvPr id="1028" name="Picture 4" descr="icons 1-1">
            <a:extLst>
              <a:ext uri="{FF2B5EF4-FFF2-40B4-BE49-F238E27FC236}">
                <a16:creationId xmlns:a16="http://schemas.microsoft.com/office/drawing/2014/main" id="{4967A805-9413-8992-C8E4-2435A22E2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627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ons 2-1">
            <a:extLst>
              <a:ext uri="{FF2B5EF4-FFF2-40B4-BE49-F238E27FC236}">
                <a16:creationId xmlns:a16="http://schemas.microsoft.com/office/drawing/2014/main" id="{0384E755-BCA4-701A-B99F-98A5E8D65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0102" y="0"/>
            <a:ext cx="6057898"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9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2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surface with pink and black spots&#10;&#10;Description automatically generated with medium confidence">
            <a:extLst>
              <a:ext uri="{FF2B5EF4-FFF2-40B4-BE49-F238E27FC236}">
                <a16:creationId xmlns:a16="http://schemas.microsoft.com/office/drawing/2014/main" id="{3362E94E-8C84-785F-2CC7-8CECE4CAD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77343" cy="10287000"/>
          </a:xfrm>
          <a:prstGeom prst="rect">
            <a:avLst/>
          </a:prstGeom>
        </p:spPr>
      </p:pic>
      <p:sp>
        <p:nvSpPr>
          <p:cNvPr id="8" name="TextBox 7">
            <a:extLst>
              <a:ext uri="{FF2B5EF4-FFF2-40B4-BE49-F238E27FC236}">
                <a16:creationId xmlns:a16="http://schemas.microsoft.com/office/drawing/2014/main" id="{A872F324-CDF1-8348-FFF9-2F2FD78E7A6D}"/>
              </a:ext>
            </a:extLst>
          </p:cNvPr>
          <p:cNvSpPr txBox="1"/>
          <p:nvPr/>
        </p:nvSpPr>
        <p:spPr>
          <a:xfrm>
            <a:off x="4102564" y="7233050"/>
            <a:ext cx="11499207" cy="2092881"/>
          </a:xfrm>
          <a:prstGeom prst="rect">
            <a:avLst/>
          </a:prstGeom>
          <a:noFill/>
        </p:spPr>
        <p:txBody>
          <a:bodyPr wrap="square">
            <a:spAutoFit/>
          </a:bodyPr>
          <a:lstStyle/>
          <a:p>
            <a:pPr algn="ctr"/>
            <a:r>
              <a:rPr lang="en-NZ" sz="13000" b="1" i="0" dirty="0">
                <a:effectLst/>
                <a:latin typeface="Segoe UI" panose="020B0502040204020203" pitchFamily="34" charset="0"/>
                <a:cs typeface="Segoe UI" panose="020B0502040204020203" pitchFamily="34" charset="0"/>
              </a:rPr>
              <a:t>Project</a:t>
            </a:r>
            <a:r>
              <a:rPr lang="en-NZ" sz="13000" b="1" i="0" dirty="0">
                <a:solidFill>
                  <a:srgbClr val="FFFFFF"/>
                </a:solidFill>
                <a:effectLst/>
                <a:latin typeface="Segoe UI" panose="020B0502040204020203" pitchFamily="34" charset="0"/>
                <a:cs typeface="Segoe UI" panose="020B0502040204020203" pitchFamily="34" charset="0"/>
              </a:rPr>
              <a:t> </a:t>
            </a:r>
            <a:r>
              <a:rPr lang="en-NZ" sz="13000" b="1" i="0" dirty="0">
                <a:solidFill>
                  <a:srgbClr val="FF6207"/>
                </a:solidFill>
                <a:effectLst/>
                <a:latin typeface="Segoe UI" panose="020B0502040204020203" pitchFamily="34" charset="0"/>
                <a:cs typeface="Segoe UI" panose="020B0502040204020203" pitchFamily="34" charset="0"/>
              </a:rPr>
              <a:t>Floors</a:t>
            </a:r>
            <a:endParaRPr lang="en-NZ" sz="13000" b="1" i="0" dirty="0">
              <a:solidFill>
                <a:srgbClr val="FFFFFF"/>
              </a:solidFill>
              <a:effectLst/>
              <a:latin typeface="Segoe UI" panose="020B0502040204020203" pitchFamily="34" charset="0"/>
              <a:cs typeface="Segoe UI" panose="020B0502040204020203" pitchFamily="34" charset="0"/>
            </a:endParaRPr>
          </a:p>
        </p:txBody>
      </p:sp>
      <p:pic>
        <p:nvPicPr>
          <p:cNvPr id="10" name="Picture 9" descr="A logo with text overlay&#10;&#10;Description automatically generated">
            <a:extLst>
              <a:ext uri="{FF2B5EF4-FFF2-40B4-BE49-F238E27FC236}">
                <a16:creationId xmlns:a16="http://schemas.microsoft.com/office/drawing/2014/main" id="{048F42F8-D425-3504-5A1C-74D1ABD747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743" y="2609739"/>
            <a:ext cx="3045890" cy="1600309"/>
          </a:xfrm>
          <a:prstGeom prst="rect">
            <a:avLst/>
          </a:prstGeom>
        </p:spPr>
      </p:pic>
      <p:pic>
        <p:nvPicPr>
          <p:cNvPr id="28" name="Picture 27">
            <a:extLst>
              <a:ext uri="{FF2B5EF4-FFF2-40B4-BE49-F238E27FC236}">
                <a16:creationId xmlns:a16="http://schemas.microsoft.com/office/drawing/2014/main" id="{EB63C542-F62B-6E78-E489-DE4FECADB218}"/>
              </a:ext>
            </a:extLst>
          </p:cNvPr>
          <p:cNvPicPr>
            <a:picLocks noChangeAspect="1"/>
          </p:cNvPicPr>
          <p:nvPr/>
        </p:nvPicPr>
        <p:blipFill>
          <a:blip r:embed="rId5"/>
          <a:stretch>
            <a:fillRect/>
          </a:stretch>
        </p:blipFill>
        <p:spPr>
          <a:xfrm>
            <a:off x="4679678" y="2609739"/>
            <a:ext cx="2940322" cy="1544842"/>
          </a:xfrm>
          <a:prstGeom prst="rect">
            <a:avLst/>
          </a:prstGeom>
          <a:solidFill>
            <a:schemeClr val="bg1"/>
          </a:solidFill>
        </p:spPr>
      </p:pic>
      <p:pic>
        <p:nvPicPr>
          <p:cNvPr id="30" name="Picture 29">
            <a:extLst>
              <a:ext uri="{FF2B5EF4-FFF2-40B4-BE49-F238E27FC236}">
                <a16:creationId xmlns:a16="http://schemas.microsoft.com/office/drawing/2014/main" id="{0558C3FA-E8E3-76A8-11DE-A6B0E17D8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141" y="2609739"/>
            <a:ext cx="2987558" cy="1569660"/>
          </a:xfrm>
          <a:prstGeom prst="rect">
            <a:avLst/>
          </a:prstGeom>
        </p:spPr>
      </p:pic>
      <p:pic>
        <p:nvPicPr>
          <p:cNvPr id="33" name="Picture 32" descr="A green circle with white text and leaves&#10;&#10;Description automatically generated">
            <a:extLst>
              <a:ext uri="{FF2B5EF4-FFF2-40B4-BE49-F238E27FC236}">
                <a16:creationId xmlns:a16="http://schemas.microsoft.com/office/drawing/2014/main" id="{62B851A1-6DDB-681B-6727-AE186BC31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839" y="2610017"/>
            <a:ext cx="2939790" cy="1544563"/>
          </a:xfrm>
          <a:prstGeom prst="rect">
            <a:avLst/>
          </a:prstGeom>
          <a:solidFill>
            <a:schemeClr val="bg1"/>
          </a:solidFill>
        </p:spPr>
      </p:pic>
      <p:pic>
        <p:nvPicPr>
          <p:cNvPr id="37" name="Picture 36" descr="A green logo with a leaf&#10;&#10;Description automatically generated">
            <a:extLst>
              <a:ext uri="{FF2B5EF4-FFF2-40B4-BE49-F238E27FC236}">
                <a16:creationId xmlns:a16="http://schemas.microsoft.com/office/drawing/2014/main" id="{779DA5D9-ED15-3B07-6D7B-284B5CDC00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24648" y="2610017"/>
            <a:ext cx="2939788" cy="1544563"/>
          </a:xfrm>
          <a:prstGeom prst="rect">
            <a:avLst/>
          </a:prstGeom>
        </p:spPr>
      </p:pic>
      <p:pic>
        <p:nvPicPr>
          <p:cNvPr id="40" name="Picture 39" descr="A logo for carpet and rug institute&#10;&#10;Description automatically generated">
            <a:extLst>
              <a:ext uri="{FF2B5EF4-FFF2-40B4-BE49-F238E27FC236}">
                <a16:creationId xmlns:a16="http://schemas.microsoft.com/office/drawing/2014/main" id="{1A0193A5-482A-FFD2-397F-0A3C2C0389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1795" y="4639926"/>
            <a:ext cx="2967805" cy="1559281"/>
          </a:xfrm>
          <a:prstGeom prst="rect">
            <a:avLst/>
          </a:prstGeom>
        </p:spPr>
      </p:pic>
      <p:pic>
        <p:nvPicPr>
          <p:cNvPr id="44" name="Picture 43" descr="A close-up of a logo&#10;&#10;Description automatically generated">
            <a:extLst>
              <a:ext uri="{FF2B5EF4-FFF2-40B4-BE49-F238E27FC236}">
                <a16:creationId xmlns:a16="http://schemas.microsoft.com/office/drawing/2014/main" id="{EF2827EE-B587-F9E0-F713-587AD3EDC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9678" y="4639926"/>
            <a:ext cx="2940322" cy="1544843"/>
          </a:xfrm>
          <a:prstGeom prst="rect">
            <a:avLst/>
          </a:prstGeom>
        </p:spPr>
      </p:pic>
      <p:pic>
        <p:nvPicPr>
          <p:cNvPr id="46" name="Picture 45" descr="A green circle with white text&#10;&#10;Description automatically generated">
            <a:extLst>
              <a:ext uri="{FF2B5EF4-FFF2-40B4-BE49-F238E27FC236}">
                <a16:creationId xmlns:a16="http://schemas.microsoft.com/office/drawing/2014/main" id="{B1F4C676-6528-608A-B67A-5EC2F762A2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6524" y="4639926"/>
            <a:ext cx="2940321" cy="1544842"/>
          </a:xfrm>
          <a:prstGeom prst="rect">
            <a:avLst/>
          </a:prstGeom>
        </p:spPr>
      </p:pic>
      <p:pic>
        <p:nvPicPr>
          <p:cNvPr id="58" name="Picture 57" descr="A logo with a letter m and a square&#10;&#10;Description automatically generated with medium confidence">
            <a:extLst>
              <a:ext uri="{FF2B5EF4-FFF2-40B4-BE49-F238E27FC236}">
                <a16:creationId xmlns:a16="http://schemas.microsoft.com/office/drawing/2014/main" id="{626E7E25-0536-86E6-4D9D-6AC1F9CA04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76115" y="4639925"/>
            <a:ext cx="2939788" cy="1544563"/>
          </a:xfrm>
          <a:prstGeom prst="rect">
            <a:avLst/>
          </a:prstGeom>
        </p:spPr>
      </p:pic>
      <p:pic>
        <p:nvPicPr>
          <p:cNvPr id="62" name="Picture 61" descr="A green label with white text&#10;&#10;Description automatically generated">
            <a:extLst>
              <a:ext uri="{FF2B5EF4-FFF2-40B4-BE49-F238E27FC236}">
                <a16:creationId xmlns:a16="http://schemas.microsoft.com/office/drawing/2014/main" id="{D45868F1-8C7C-2949-5D33-8BD97A7D6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19270" y="4639925"/>
            <a:ext cx="2939789" cy="1544563"/>
          </a:xfrm>
          <a:prstGeom prst="rect">
            <a:avLst/>
          </a:prstGeom>
          <a:solidFill>
            <a:schemeClr val="bg1"/>
          </a:solidFill>
        </p:spPr>
      </p:pic>
      <p:sp>
        <p:nvSpPr>
          <p:cNvPr id="7" name="TextBox 6">
            <a:extLst>
              <a:ext uri="{FF2B5EF4-FFF2-40B4-BE49-F238E27FC236}">
                <a16:creationId xmlns:a16="http://schemas.microsoft.com/office/drawing/2014/main" id="{F9D3B941-E5E2-7CE6-B106-F3140D8B091E}"/>
              </a:ext>
            </a:extLst>
          </p:cNvPr>
          <p:cNvSpPr txBox="1"/>
          <p:nvPr/>
        </p:nvSpPr>
        <p:spPr>
          <a:xfrm>
            <a:off x="3479599" y="382661"/>
            <a:ext cx="12745139" cy="1569660"/>
          </a:xfrm>
          <a:prstGeom prst="rect">
            <a:avLst/>
          </a:prstGeom>
          <a:noFill/>
        </p:spPr>
        <p:txBody>
          <a:bodyPr wrap="square">
            <a:spAutoFit/>
          </a:bodyPr>
          <a:lstStyle/>
          <a:p>
            <a:pPr algn="ctr"/>
            <a:r>
              <a:rPr lang="en-NZ" sz="9600" b="1" i="0" dirty="0">
                <a:effectLst/>
                <a:latin typeface="Segoe UI" panose="020B0502040204020203" pitchFamily="34" charset="0"/>
                <a:cs typeface="Segoe UI" panose="020B0502040204020203" pitchFamily="34" charset="0"/>
              </a:rPr>
              <a:t>3</a:t>
            </a:r>
            <a:r>
              <a:rPr lang="en-NZ" sz="9600" b="1" i="0" baseline="30000" dirty="0">
                <a:effectLst/>
                <a:latin typeface="Segoe UI" panose="020B0502040204020203" pitchFamily="34" charset="0"/>
                <a:cs typeface="Segoe UI" panose="020B0502040204020203" pitchFamily="34" charset="0"/>
              </a:rPr>
              <a:t>rd</a:t>
            </a:r>
            <a:r>
              <a:rPr lang="en-NZ" sz="9600" b="1" i="0" dirty="0">
                <a:effectLst/>
                <a:latin typeface="Segoe UI" panose="020B0502040204020203" pitchFamily="34" charset="0"/>
                <a:cs typeface="Segoe UI" panose="020B0502040204020203" pitchFamily="34" charset="0"/>
              </a:rPr>
              <a:t> Party Certification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64007A11-F949-B3F7-B3F0-4C06EFB35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086100"/>
            <a:ext cx="20955000" cy="5715000"/>
          </a:xfrm>
          <a:prstGeom prst="rect">
            <a:avLst/>
          </a:prstGeom>
        </p:spPr>
      </p:pic>
      <p:sp>
        <p:nvSpPr>
          <p:cNvPr id="5" name="TextBox 4">
            <a:extLst>
              <a:ext uri="{FF2B5EF4-FFF2-40B4-BE49-F238E27FC236}">
                <a16:creationId xmlns:a16="http://schemas.microsoft.com/office/drawing/2014/main" id="{16361C10-F892-68E6-BB4F-DCF5099A1E48}"/>
              </a:ext>
            </a:extLst>
          </p:cNvPr>
          <p:cNvSpPr txBox="1"/>
          <p:nvPr/>
        </p:nvSpPr>
        <p:spPr>
          <a:xfrm>
            <a:off x="4572000" y="723900"/>
            <a:ext cx="10363200" cy="1938992"/>
          </a:xfrm>
          <a:prstGeom prst="rect">
            <a:avLst/>
          </a:prstGeom>
          <a:noFill/>
          <a:effectLst>
            <a:glow rad="127000">
              <a:schemeClr val="bg1"/>
            </a:glow>
            <a:outerShdw blurRad="50800" dist="50800" dir="5400000" algn="ctr" rotWithShape="0">
              <a:schemeClr val="bg1"/>
            </a:outerShdw>
          </a:effectLst>
        </p:spPr>
        <p:txBody>
          <a:bodyPr wrap="square" rtlCol="0">
            <a:spAutoFit/>
          </a:bodyPr>
          <a:lstStyle/>
          <a:p>
            <a:r>
              <a:rPr lang="en-NZ" sz="12000" b="1" dirty="0">
                <a:latin typeface="Segoe UI" panose="020B0502040204020203" pitchFamily="34" charset="0"/>
                <a:ea typeface="Source Sans Pro" panose="020B0503030403020204" pitchFamily="34" charset="0"/>
                <a:cs typeface="Segoe UI" panose="020B0502040204020203" pitchFamily="34" charset="0"/>
              </a:rPr>
              <a:t>Introducing…</a:t>
            </a:r>
          </a:p>
        </p:txBody>
      </p:sp>
      <p:sp>
        <p:nvSpPr>
          <p:cNvPr id="2" name="TextBox 1">
            <a:extLst>
              <a:ext uri="{FF2B5EF4-FFF2-40B4-BE49-F238E27FC236}">
                <a16:creationId xmlns:a16="http://schemas.microsoft.com/office/drawing/2014/main" id="{D8C39672-A0A1-F085-2652-6C752B4E787E}"/>
              </a:ext>
            </a:extLst>
          </p:cNvPr>
          <p:cNvSpPr txBox="1"/>
          <p:nvPr/>
        </p:nvSpPr>
        <p:spPr>
          <a:xfrm>
            <a:off x="7848600" y="7717077"/>
            <a:ext cx="3276600" cy="381000"/>
          </a:xfrm>
          <a:prstGeom prst="rect">
            <a:avLst/>
          </a:prstGeom>
          <a:noFill/>
        </p:spPr>
        <p:txBody>
          <a:bodyPr wrap="square" rtlCol="0">
            <a:spAutoFit/>
          </a:bodyPr>
          <a:lstStyle/>
          <a:p>
            <a:r>
              <a:rPr lang="en-NZ" b="1" dirty="0"/>
              <a:t>Equivalent Greenhouse Gases</a:t>
            </a:r>
          </a:p>
        </p:txBody>
      </p:sp>
    </p:spTree>
    <p:extLst>
      <p:ext uri="{BB962C8B-B14F-4D97-AF65-F5344CB8AC3E}">
        <p14:creationId xmlns:p14="http://schemas.microsoft.com/office/powerpoint/2010/main" val="2250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ABCB3C-19A1-A923-84FE-0A779AED71D0}"/>
              </a:ext>
            </a:extLst>
          </p:cNvPr>
          <p:cNvSpPr/>
          <p:nvPr/>
        </p:nvSpPr>
        <p:spPr>
          <a:xfrm>
            <a:off x="-1" y="0"/>
            <a:ext cx="18288000" cy="10287000"/>
          </a:xfrm>
          <a:custGeom>
            <a:avLst/>
            <a:gdLst/>
            <a:ahLst/>
            <a:cxnLst/>
            <a:rect l="l" t="t" r="r" b="b"/>
            <a:pathLst>
              <a:path w="18855354" h="12585949">
                <a:moveTo>
                  <a:pt x="0" y="0"/>
                </a:moveTo>
                <a:lnTo>
                  <a:pt x="18855354" y="0"/>
                </a:lnTo>
                <a:lnTo>
                  <a:pt x="18855354" y="12585949"/>
                </a:lnTo>
                <a:lnTo>
                  <a:pt x="0" y="12585949"/>
                </a:lnTo>
                <a:lnTo>
                  <a:pt x="0" y="0"/>
                </a:lnTo>
                <a:close/>
              </a:path>
            </a:pathLst>
          </a:custGeom>
          <a:blipFill>
            <a:blip r:embed="rId2"/>
            <a:stretch>
              <a:fillRect/>
            </a:stretch>
          </a:blipFill>
        </p:spPr>
        <p:txBody>
          <a:bodyPr/>
          <a:lstStyle/>
          <a:p>
            <a:r>
              <a:rPr lang="en-US" sz="1800" spc="-336" dirty="0">
                <a:solidFill>
                  <a:srgbClr val="FFFFFF"/>
                </a:solidFill>
                <a:latin typeface="Source Sans Pro Bold"/>
              </a:rPr>
              <a:t>Carbon neutral is not enough for us</a:t>
            </a:r>
            <a:endParaRPr lang="en-NZ" dirty="0"/>
          </a:p>
        </p:txBody>
      </p:sp>
      <p:sp>
        <p:nvSpPr>
          <p:cNvPr id="6" name="TextBox 4">
            <a:extLst>
              <a:ext uri="{FF2B5EF4-FFF2-40B4-BE49-F238E27FC236}">
                <a16:creationId xmlns:a16="http://schemas.microsoft.com/office/drawing/2014/main" id="{C2C4E78C-6845-C14C-B872-341845DA0EFE}"/>
              </a:ext>
            </a:extLst>
          </p:cNvPr>
          <p:cNvSpPr txBox="1"/>
          <p:nvPr/>
        </p:nvSpPr>
        <p:spPr>
          <a:xfrm>
            <a:off x="784274" y="404010"/>
            <a:ext cx="17536551" cy="1115690"/>
          </a:xfrm>
          <a:prstGeom prst="rect">
            <a:avLst/>
          </a:prstGeom>
          <a:effectLst>
            <a:outerShdw blurRad="50800" dist="50800" dir="5400000" algn="ctr" rotWithShape="0">
              <a:schemeClr val="tx1"/>
            </a:outerShdw>
          </a:effectLst>
        </p:spPr>
        <p:txBody>
          <a:bodyPr wrap="square" lIns="0" tIns="0" rIns="0" bIns="0" rtlCol="0" anchor="t">
            <a:spAutoFit/>
          </a:bodyPr>
          <a:lstStyle/>
          <a:p>
            <a:pPr algn="l">
              <a:lnSpc>
                <a:spcPts val="8690"/>
              </a:lnSpc>
            </a:pPr>
            <a:r>
              <a:rPr lang="en-US" sz="8867" b="1" spc="-336" dirty="0">
                <a:solidFill>
                  <a:srgbClr val="FFFFFF"/>
                </a:solidFill>
                <a:latin typeface="Segoe UI" panose="020B0502040204020203" pitchFamily="34" charset="0"/>
                <a:cs typeface="Segoe UI" panose="020B0502040204020203" pitchFamily="34" charset="0"/>
              </a:rPr>
              <a:t>Carbon neutral is not enough for us</a:t>
            </a:r>
          </a:p>
        </p:txBody>
      </p:sp>
      <p:sp>
        <p:nvSpPr>
          <p:cNvPr id="7" name="TextBox 3">
            <a:extLst>
              <a:ext uri="{FF2B5EF4-FFF2-40B4-BE49-F238E27FC236}">
                <a16:creationId xmlns:a16="http://schemas.microsoft.com/office/drawing/2014/main" id="{ADA0D469-7C18-8CDF-083C-C7C5475551FF}"/>
              </a:ext>
            </a:extLst>
          </p:cNvPr>
          <p:cNvSpPr txBox="1"/>
          <p:nvPr/>
        </p:nvSpPr>
        <p:spPr>
          <a:xfrm>
            <a:off x="4038600" y="2063698"/>
            <a:ext cx="12733076" cy="1027647"/>
          </a:xfrm>
          <a:prstGeom prst="rect">
            <a:avLst/>
          </a:prstGeom>
          <a:effectLst>
            <a:outerShdw blurRad="50800" dist="50800" dir="5400000" algn="ctr" rotWithShape="0">
              <a:schemeClr val="tx1"/>
            </a:outerShdw>
          </a:effectLst>
        </p:spPr>
        <p:txBody>
          <a:bodyPr lIns="0" tIns="0" rIns="0" bIns="0" rtlCol="0" anchor="t">
            <a:spAutoFit/>
          </a:bodyPr>
          <a:lstStyle/>
          <a:p>
            <a:pPr algn="l">
              <a:lnSpc>
                <a:spcPts val="8458"/>
              </a:lnSpc>
            </a:pPr>
            <a:r>
              <a:rPr lang="en-US" sz="6041" b="1" i="1" dirty="0">
                <a:solidFill>
                  <a:srgbClr val="FFFFFF"/>
                </a:solidFill>
                <a:latin typeface="Segoe UI" panose="020B0502040204020203" pitchFamily="34" charset="0"/>
                <a:cs typeface="Segoe UI" panose="020B0502040204020203" pitchFamily="34" charset="0"/>
              </a:rPr>
              <a:t>We’ve gone one step further. . .</a:t>
            </a:r>
          </a:p>
        </p:txBody>
      </p:sp>
      <p:sp>
        <p:nvSpPr>
          <p:cNvPr id="8" name="TextBox 7">
            <a:extLst>
              <a:ext uri="{FF2B5EF4-FFF2-40B4-BE49-F238E27FC236}">
                <a16:creationId xmlns:a16="http://schemas.microsoft.com/office/drawing/2014/main" id="{CDCC99AE-A374-0F00-7183-2532953A6A29}"/>
              </a:ext>
            </a:extLst>
          </p:cNvPr>
          <p:cNvSpPr txBox="1"/>
          <p:nvPr/>
        </p:nvSpPr>
        <p:spPr>
          <a:xfrm>
            <a:off x="3199198" y="4404008"/>
            <a:ext cx="14098201" cy="1237518"/>
          </a:xfrm>
          <a:prstGeom prst="rect">
            <a:avLst/>
          </a:prstGeom>
          <a:effectLst>
            <a:outerShdw blurRad="50800" dist="50800" dir="5400000" algn="ctr" rotWithShape="0">
              <a:schemeClr val="tx1"/>
            </a:outerShdw>
          </a:effectLst>
        </p:spPr>
        <p:txBody>
          <a:bodyPr wrap="square" lIns="0" tIns="0" rIns="0" bIns="0" rtlCol="0" anchor="t">
            <a:spAutoFit/>
          </a:bodyPr>
          <a:lstStyle/>
          <a:p>
            <a:pPr algn="l">
              <a:lnSpc>
                <a:spcPts val="8690"/>
              </a:lnSpc>
            </a:pPr>
            <a:r>
              <a:rPr lang="en-US" sz="13800" b="1" spc="-336" dirty="0">
                <a:solidFill>
                  <a:srgbClr val="FFFFFF"/>
                </a:solidFill>
                <a:latin typeface="Segoe UI" panose="020B0502040204020203" pitchFamily="34" charset="0"/>
                <a:cs typeface="Segoe UI" panose="020B0502040204020203" pitchFamily="34" charset="0"/>
              </a:rPr>
              <a:t>Carbon Negative</a:t>
            </a:r>
          </a:p>
        </p:txBody>
      </p:sp>
      <p:pic>
        <p:nvPicPr>
          <p:cNvPr id="13" name="Picture 12">
            <a:extLst>
              <a:ext uri="{FF2B5EF4-FFF2-40B4-BE49-F238E27FC236}">
                <a16:creationId xmlns:a16="http://schemas.microsoft.com/office/drawing/2014/main" id="{65860DE0-A39B-8F1D-8222-4CECEF3206DE}"/>
              </a:ext>
            </a:extLst>
          </p:cNvPr>
          <p:cNvPicPr>
            <a:picLocks noChangeAspect="1"/>
          </p:cNvPicPr>
          <p:nvPr/>
        </p:nvPicPr>
        <p:blipFill>
          <a:blip r:embed="rId3"/>
          <a:stretch>
            <a:fillRect/>
          </a:stretch>
        </p:blipFill>
        <p:spPr>
          <a:xfrm>
            <a:off x="9096368" y="5053000"/>
            <a:ext cx="95263" cy="181000"/>
          </a:xfrm>
          <a:prstGeom prst="rect">
            <a:avLst/>
          </a:prstGeom>
        </p:spPr>
      </p:pic>
      <p:pic>
        <p:nvPicPr>
          <p:cNvPr id="15" name="Picture 14">
            <a:extLst>
              <a:ext uri="{FF2B5EF4-FFF2-40B4-BE49-F238E27FC236}">
                <a16:creationId xmlns:a16="http://schemas.microsoft.com/office/drawing/2014/main" id="{AF13AC6B-4553-A2E9-EE81-D2C2ABEC1E5A}"/>
              </a:ext>
            </a:extLst>
          </p:cNvPr>
          <p:cNvPicPr>
            <a:picLocks noChangeAspect="1"/>
          </p:cNvPicPr>
          <p:nvPr/>
        </p:nvPicPr>
        <p:blipFill>
          <a:blip r:embed="rId3"/>
          <a:stretch>
            <a:fillRect/>
          </a:stretch>
        </p:blipFill>
        <p:spPr>
          <a:xfrm flipH="1" flipV="1">
            <a:off x="8305800" y="8878690"/>
            <a:ext cx="228599" cy="544919"/>
          </a:xfrm>
          <a:prstGeom prst="rect">
            <a:avLst/>
          </a:prstGeom>
          <a:effectLst>
            <a:softEdge rad="0"/>
          </a:effectLst>
        </p:spPr>
      </p:pic>
      <p:sp>
        <p:nvSpPr>
          <p:cNvPr id="3" name="TextBox 2">
            <a:extLst>
              <a:ext uri="{FF2B5EF4-FFF2-40B4-BE49-F238E27FC236}">
                <a16:creationId xmlns:a16="http://schemas.microsoft.com/office/drawing/2014/main" id="{37ACA1B9-077D-5C1E-4DE0-4ACD2C913A3F}"/>
              </a:ext>
            </a:extLst>
          </p:cNvPr>
          <p:cNvSpPr txBox="1"/>
          <p:nvPr/>
        </p:nvSpPr>
        <p:spPr>
          <a:xfrm>
            <a:off x="805376" y="7000652"/>
            <a:ext cx="17893145" cy="1170705"/>
          </a:xfrm>
          <a:prstGeom prst="rect">
            <a:avLst/>
          </a:prstGeom>
          <a:effectLst>
            <a:outerShdw blurRad="50800" dist="50800" dir="5400000" algn="ctr" rotWithShape="0">
              <a:schemeClr val="tx1"/>
            </a:outerShdw>
          </a:effectLst>
        </p:spPr>
        <p:txBody>
          <a:bodyPr wrap="square" lIns="0" tIns="0" rIns="0" bIns="0" rtlCol="0" anchor="t">
            <a:spAutoFit/>
          </a:bodyPr>
          <a:lstStyle/>
          <a:p>
            <a:pPr algn="l">
              <a:lnSpc>
                <a:spcPts val="8690"/>
              </a:lnSpc>
            </a:pPr>
            <a:r>
              <a:rPr lang="en-US" sz="11500" b="1" spc="-336" dirty="0">
                <a:solidFill>
                  <a:srgbClr val="FFFFFF"/>
                </a:solidFill>
                <a:latin typeface="Segoe UI" panose="020B0502040204020203" pitchFamily="34" charset="0"/>
                <a:cs typeface="Segoe UI" panose="020B0502040204020203" pitchFamily="34" charset="0"/>
              </a:rPr>
              <a:t>Turning Waste into Matter</a:t>
            </a:r>
          </a:p>
        </p:txBody>
      </p:sp>
    </p:spTree>
    <p:extLst>
      <p:ext uri="{BB962C8B-B14F-4D97-AF65-F5344CB8AC3E}">
        <p14:creationId xmlns:p14="http://schemas.microsoft.com/office/powerpoint/2010/main" val="45821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F488D-3172-7093-5EE4-B5507E2CECF6}"/>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77720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4B9E380-CAE9-57B5-67EF-64C02C54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3" y="1"/>
            <a:ext cx="18388484" cy="10287000"/>
          </a:xfrm>
          <a:prstGeom prst="rect">
            <a:avLst/>
          </a:prstGeom>
        </p:spPr>
      </p:pic>
      <p:pic>
        <p:nvPicPr>
          <p:cNvPr id="2" name="Picture 1">
            <a:extLst>
              <a:ext uri="{FF2B5EF4-FFF2-40B4-BE49-F238E27FC236}">
                <a16:creationId xmlns:a16="http://schemas.microsoft.com/office/drawing/2014/main" id="{A4C5BA69-22D0-2570-6EF2-8F4493E92C57}"/>
              </a:ext>
            </a:extLst>
          </p:cNvPr>
          <p:cNvPicPr>
            <a:picLocks noChangeAspect="1"/>
          </p:cNvPicPr>
          <p:nvPr/>
        </p:nvPicPr>
        <p:blipFill>
          <a:blip r:embed="rId4"/>
          <a:stretch>
            <a:fillRect/>
          </a:stretch>
        </p:blipFill>
        <p:spPr>
          <a:xfrm>
            <a:off x="13563600" y="6972300"/>
            <a:ext cx="4283866" cy="1066799"/>
          </a:xfrm>
          <a:prstGeom prst="rect">
            <a:avLst/>
          </a:prstGeom>
        </p:spPr>
      </p:pic>
      <p:sp>
        <p:nvSpPr>
          <p:cNvPr id="4" name="Text Box 2">
            <a:extLst>
              <a:ext uri="{FF2B5EF4-FFF2-40B4-BE49-F238E27FC236}">
                <a16:creationId xmlns:a16="http://schemas.microsoft.com/office/drawing/2014/main" id="{9244FAF4-F6BB-56D1-6692-1F16CF2F2C1D}"/>
              </a:ext>
            </a:extLst>
          </p:cNvPr>
          <p:cNvSpPr txBox="1">
            <a:spLocks noChangeArrowheads="1"/>
          </p:cNvSpPr>
          <p:nvPr/>
        </p:nvSpPr>
        <p:spPr bwMode="auto">
          <a:xfrm>
            <a:off x="9168384" y="8648700"/>
            <a:ext cx="4267200" cy="1258436"/>
          </a:xfrm>
          <a:prstGeom prst="rect">
            <a:avLst/>
          </a:prstGeom>
          <a:noFill/>
          <a:ln w="9525">
            <a:noFill/>
            <a:miter lim="800000"/>
            <a:headEnd/>
            <a:tailEnd/>
          </a:ln>
        </p:spPr>
        <p:txBody>
          <a:bodyPr rot="0" vert="horz" wrap="square" lIns="91440" tIns="45720" rIns="91440" bIns="45720" anchor="t" anchorCtr="0">
            <a:noAutofit/>
          </a:bodyPr>
          <a:lstStyle/>
          <a:p>
            <a:pPr algn="just"/>
            <a:r>
              <a:rPr lang="en-NZ" sz="2800" b="1" kern="100" dirty="0">
                <a:solidFill>
                  <a:schemeClr val="tx1">
                    <a:lumMod val="65000"/>
                    <a:lumOff val="35000"/>
                  </a:schemeClr>
                </a:solidFill>
                <a:latin typeface="Aptos Display" panose="020B0004020202020204" pitchFamily="34" charset="0"/>
                <a:ea typeface="Aptos" panose="020B0004020202020204" pitchFamily="34" charset="0"/>
                <a:cs typeface="AngsanaUPC" panose="020B0502040204020203" pitchFamily="18" charset="-34"/>
              </a:rPr>
              <a:t>                                       </a:t>
            </a:r>
            <a:r>
              <a:rPr lang="en-NZ" sz="2800" b="1" kern="100" dirty="0">
                <a:solidFill>
                  <a:schemeClr val="accent6">
                    <a:lumMod val="75000"/>
                  </a:schemeClr>
                </a:solidFill>
                <a:latin typeface="Aptos Display" panose="020B0004020202020204" pitchFamily="34" charset="0"/>
                <a:ea typeface="Aptos" panose="020B0004020202020204" pitchFamily="34" charset="0"/>
                <a:cs typeface="AngsanaUPC" panose="020B0502040204020203" pitchFamily="18" charset="-34"/>
              </a:rPr>
              <a:t>2025</a:t>
            </a:r>
          </a:p>
          <a:p>
            <a:r>
              <a:rPr lang="en-NZ" sz="2100" b="1" kern="100" dirty="0">
                <a:solidFill>
                  <a:schemeClr val="bg1">
                    <a:lumMod val="50000"/>
                  </a:schemeClr>
                </a:solidFill>
                <a:effectLst/>
                <a:latin typeface="Aptos Display" panose="020B0004020202020204" pitchFamily="34" charset="0"/>
                <a:ea typeface="Aptos" panose="020B0004020202020204" pitchFamily="34" charset="0"/>
                <a:cs typeface="Times New Roman" panose="02020603050405020304" pitchFamily="18" charset="0"/>
              </a:rPr>
              <a:t>LCA global production of nylon 6 @1.1kg. CO2</a:t>
            </a:r>
          </a:p>
        </p:txBody>
      </p:sp>
    </p:spTree>
    <p:extLst>
      <p:ext uri="{BB962C8B-B14F-4D97-AF65-F5344CB8AC3E}">
        <p14:creationId xmlns:p14="http://schemas.microsoft.com/office/powerpoint/2010/main" val="3921116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47602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descr="A white surface with pink and black spots&#10;&#10;Description automatically generated with medium confidence">
            <a:extLst>
              <a:ext uri="{FF2B5EF4-FFF2-40B4-BE49-F238E27FC236}">
                <a16:creationId xmlns:a16="http://schemas.microsoft.com/office/drawing/2014/main" id="{70491B55-F397-3DC4-19D6-B533BA16E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 y="0"/>
            <a:ext cx="18277343" cy="10287000"/>
          </a:xfrm>
          <a:prstGeom prst="rect">
            <a:avLst/>
          </a:prstGeom>
        </p:spPr>
      </p:pic>
      <p:sp>
        <p:nvSpPr>
          <p:cNvPr id="2" name="Freeform 2"/>
          <p:cNvSpPr/>
          <p:nvPr/>
        </p:nvSpPr>
        <p:spPr>
          <a:xfrm>
            <a:off x="2743200" y="763856"/>
            <a:ext cx="17526000" cy="9523144"/>
          </a:xfrm>
          <a:custGeom>
            <a:avLst/>
            <a:gdLst/>
            <a:ahLst/>
            <a:cxnLst/>
            <a:rect l="l" t="t" r="r" b="b"/>
            <a:pathLst>
              <a:path w="18296652" h="12190144">
                <a:moveTo>
                  <a:pt x="0" y="0"/>
                </a:moveTo>
                <a:lnTo>
                  <a:pt x="18296652" y="0"/>
                </a:lnTo>
                <a:lnTo>
                  <a:pt x="18296652" y="12190144"/>
                </a:lnTo>
                <a:lnTo>
                  <a:pt x="0" y="12190144"/>
                </a:lnTo>
                <a:lnTo>
                  <a:pt x="0" y="0"/>
                </a:lnTo>
                <a:close/>
              </a:path>
            </a:pathLst>
          </a:custGeom>
          <a:blipFill>
            <a:blip r:embed="rId4"/>
            <a:stretch>
              <a:fillRect/>
            </a:stretch>
          </a:blipFill>
        </p:spPr>
        <p:txBody>
          <a:bodyPr/>
          <a:lstStyle/>
          <a:p>
            <a:endParaRPr lang="en-NZ" dirty="0"/>
          </a:p>
        </p:txBody>
      </p:sp>
      <p:sp>
        <p:nvSpPr>
          <p:cNvPr id="3" name="TextBox 3"/>
          <p:cNvSpPr txBox="1"/>
          <p:nvPr/>
        </p:nvSpPr>
        <p:spPr>
          <a:xfrm>
            <a:off x="1010503" y="639155"/>
            <a:ext cx="16264719" cy="3128805"/>
          </a:xfrm>
          <a:prstGeom prst="rect">
            <a:avLst/>
          </a:prstGeom>
        </p:spPr>
        <p:txBody>
          <a:bodyPr wrap="square" lIns="0" tIns="0" rIns="0" bIns="0" rtlCol="0" anchor="t">
            <a:spAutoFit/>
          </a:bodyPr>
          <a:lstStyle/>
          <a:p>
            <a:pPr marL="685800" indent="-685800" algn="l">
              <a:lnSpc>
                <a:spcPts val="6165"/>
              </a:lnSpc>
              <a:spcBef>
                <a:spcPct val="0"/>
              </a:spcBef>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70% Less CO2 Over Virgin Nylon 6</a:t>
            </a:r>
          </a:p>
          <a:p>
            <a:pPr marL="571500" indent="-571500" algn="l">
              <a:lnSpc>
                <a:spcPts val="6165"/>
              </a:lnSpc>
              <a:spcBef>
                <a:spcPct val="0"/>
              </a:spcBef>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How much is 70%? - using Thrive matter saves more than 5 kg per m²of carpet tile. </a:t>
            </a:r>
          </a:p>
          <a:p>
            <a:pPr algn="l">
              <a:lnSpc>
                <a:spcPts val="6165"/>
              </a:lnSpc>
              <a:spcBef>
                <a:spcPct val="0"/>
              </a:spcBef>
            </a:pPr>
            <a:endParaRPr lang="en-US" sz="4404" dirty="0">
              <a:solidFill>
                <a:srgbClr val="000000"/>
              </a:solidFill>
              <a:latin typeface="Source Sans Pro Bold"/>
            </a:endParaRPr>
          </a:p>
        </p:txBody>
      </p:sp>
      <p:sp>
        <p:nvSpPr>
          <p:cNvPr id="4" name="TextBox 4"/>
          <p:cNvSpPr txBox="1"/>
          <p:nvPr/>
        </p:nvSpPr>
        <p:spPr>
          <a:xfrm>
            <a:off x="1010502" y="5364050"/>
            <a:ext cx="11867297" cy="3923703"/>
          </a:xfrm>
          <a:prstGeom prst="rect">
            <a:avLst/>
          </a:prstGeom>
        </p:spPr>
        <p:txBody>
          <a:bodyPr wrap="square" lIns="0" tIns="0" rIns="0" bIns="0" rtlCol="0" anchor="t">
            <a:spAutoFit/>
          </a:bodyPr>
          <a:lstStyle/>
          <a:p>
            <a:pPr marL="571500" indent="-571500" algn="l">
              <a:lnSpc>
                <a:spcPts val="6160"/>
              </a:lnSpc>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Industry-leading low product-to-CO2 footprint of 1.1kg CO2 eq, compared to 9.6kg CO2 eq for virgin materials.</a:t>
            </a:r>
          </a:p>
          <a:p>
            <a:pPr marL="571500" indent="-571500" algn="l">
              <a:lnSpc>
                <a:spcPts val="6160"/>
              </a:lnSpc>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This already low number goes below zero by partnering with Carbonfund.org</a:t>
            </a:r>
          </a:p>
        </p:txBody>
      </p:sp>
      <p:sp>
        <p:nvSpPr>
          <p:cNvPr id="5" name="TextBox 5"/>
          <p:cNvSpPr txBox="1"/>
          <p:nvPr/>
        </p:nvSpPr>
        <p:spPr>
          <a:xfrm>
            <a:off x="1010503" y="3086100"/>
            <a:ext cx="9731422" cy="2333524"/>
          </a:xfrm>
          <a:prstGeom prst="rect">
            <a:avLst/>
          </a:prstGeom>
        </p:spPr>
        <p:txBody>
          <a:bodyPr wrap="square" lIns="0" tIns="0" rIns="0" bIns="0" rtlCol="0" anchor="t">
            <a:spAutoFit/>
          </a:bodyPr>
          <a:lstStyle/>
          <a:p>
            <a:pPr marL="571500" indent="-571500" algn="l">
              <a:lnSpc>
                <a:spcPts val="6160"/>
              </a:lnSpc>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Over 99.9% of production waste is captured and reintegrated into the manufacturing process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pink and black spots&#10;&#10;Description automatically generated with medium confidence">
            <a:extLst>
              <a:ext uri="{FF2B5EF4-FFF2-40B4-BE49-F238E27FC236}">
                <a16:creationId xmlns:a16="http://schemas.microsoft.com/office/drawing/2014/main" id="{F66288BE-403E-59CE-47B4-CBDEA6093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77343" cy="10287000"/>
          </a:xfrm>
          <a:prstGeom prst="rect">
            <a:avLst/>
          </a:prstGeom>
        </p:spPr>
      </p:pic>
      <p:sp>
        <p:nvSpPr>
          <p:cNvPr id="5" name="TextBox 4">
            <a:extLst>
              <a:ext uri="{FF2B5EF4-FFF2-40B4-BE49-F238E27FC236}">
                <a16:creationId xmlns:a16="http://schemas.microsoft.com/office/drawing/2014/main" id="{D86276FA-9625-BE85-1010-F4A753022A84}"/>
              </a:ext>
            </a:extLst>
          </p:cNvPr>
          <p:cNvSpPr txBox="1"/>
          <p:nvPr/>
        </p:nvSpPr>
        <p:spPr>
          <a:xfrm>
            <a:off x="405094" y="3771900"/>
            <a:ext cx="17602200" cy="3447098"/>
          </a:xfrm>
          <a:prstGeom prst="rect">
            <a:avLst/>
          </a:prstGeom>
          <a:noFill/>
        </p:spPr>
        <p:txBody>
          <a:bodyPr wrap="square">
            <a:spAutoFit/>
          </a:bodyPr>
          <a:lstStyle/>
          <a:p>
            <a:pPr marL="571500" indent="-571500" algn="ctr">
              <a:buFont typeface="Arial" panose="020B0604020202020204" pitchFamily="34" charset="0"/>
              <a:buChar char="•"/>
            </a:pPr>
            <a:r>
              <a:rPr lang="en-US" sz="4000" b="1" i="0" dirty="0">
                <a:solidFill>
                  <a:srgbClr val="444444"/>
                </a:solidFill>
                <a:effectLst/>
                <a:latin typeface="Segoe UI" panose="020B0502040204020203" pitchFamily="34" charset="0"/>
                <a:cs typeface="Segoe UI" panose="020B0502040204020203" pitchFamily="34" charset="0"/>
              </a:rPr>
              <a:t>Thrive® matter </a:t>
            </a:r>
            <a:r>
              <a:rPr lang="en-US" sz="4000" b="0" i="0" dirty="0">
                <a:solidFill>
                  <a:srgbClr val="444444"/>
                </a:solidFill>
                <a:effectLst/>
                <a:latin typeface="Segoe UI" panose="020B0502040204020203" pitchFamily="34" charset="0"/>
                <a:cs typeface="Segoe UI" panose="020B0502040204020203" pitchFamily="34" charset="0"/>
              </a:rPr>
              <a:t>raises the stakes with a fiber that has a net positive climate impact. </a:t>
            </a:r>
          </a:p>
          <a:p>
            <a:pPr algn="ctr"/>
            <a:endParaRPr lang="en-US" sz="4000" b="0" i="0" dirty="0">
              <a:solidFill>
                <a:srgbClr val="444444"/>
              </a:solidFill>
              <a:effectLst/>
              <a:latin typeface="Segoe UI" panose="020B0502040204020203" pitchFamily="34" charset="0"/>
              <a:cs typeface="Segoe UI" panose="020B0502040204020203" pitchFamily="34" charset="0"/>
            </a:endParaRPr>
          </a:p>
          <a:p>
            <a:pPr marL="571500" indent="-571500" algn="ctr">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Since 2021, we have extracted and saved 3.6 billion kgs of landfill and turned it into Thrive Matter!</a:t>
            </a:r>
          </a:p>
          <a:p>
            <a:endParaRPr lang="en-NZ" dirty="0"/>
          </a:p>
        </p:txBody>
      </p:sp>
      <p:sp>
        <p:nvSpPr>
          <p:cNvPr id="6" name="TextBox 5">
            <a:extLst>
              <a:ext uri="{FF2B5EF4-FFF2-40B4-BE49-F238E27FC236}">
                <a16:creationId xmlns:a16="http://schemas.microsoft.com/office/drawing/2014/main" id="{D6294ED4-36B2-835B-CA5F-4B852A22AA5E}"/>
              </a:ext>
            </a:extLst>
          </p:cNvPr>
          <p:cNvSpPr txBox="1"/>
          <p:nvPr/>
        </p:nvSpPr>
        <p:spPr>
          <a:xfrm>
            <a:off x="1211449" y="7505700"/>
            <a:ext cx="16764000" cy="1394741"/>
          </a:xfrm>
          <a:prstGeom prst="rect">
            <a:avLst/>
          </a:prstGeom>
          <a:noFill/>
        </p:spPr>
        <p:txBody>
          <a:bodyPr wrap="square" rtlCol="0">
            <a:spAutoFit/>
          </a:bodyPr>
          <a:lstStyle/>
          <a:p>
            <a:pPr marL="571500" indent="-571500" algn="ctr">
              <a:lnSpc>
                <a:spcPts val="5167"/>
              </a:lnSpc>
              <a:spcBef>
                <a:spcPct val="0"/>
              </a:spcBef>
              <a:buFont typeface="Arial" panose="020B0604020202020204" pitchFamily="34" charset="0"/>
              <a:buChar char="•"/>
            </a:pPr>
            <a:r>
              <a:rPr lang="en-US" sz="4000" dirty="0">
                <a:latin typeface="Segoe UI" panose="020B0502040204020203" pitchFamily="34" charset="0"/>
                <a:cs typeface="Segoe UI" panose="020B0502040204020203" pitchFamily="34" charset="0"/>
              </a:rPr>
              <a:t>99.9% Recyclable - means Thrive fits seamlessly into a closed-loop system, reducing waste and contributing to a more sustainable future.</a:t>
            </a:r>
          </a:p>
        </p:txBody>
      </p:sp>
      <p:sp>
        <p:nvSpPr>
          <p:cNvPr id="8" name="TextBox 7">
            <a:extLst>
              <a:ext uri="{FF2B5EF4-FFF2-40B4-BE49-F238E27FC236}">
                <a16:creationId xmlns:a16="http://schemas.microsoft.com/office/drawing/2014/main" id="{EC0AFEAB-E5E5-69FF-1B40-393F3DE13852}"/>
              </a:ext>
            </a:extLst>
          </p:cNvPr>
          <p:cNvSpPr txBox="1"/>
          <p:nvPr/>
        </p:nvSpPr>
        <p:spPr>
          <a:xfrm>
            <a:off x="1214861" y="1316611"/>
            <a:ext cx="16014510" cy="1600438"/>
          </a:xfrm>
          <a:prstGeom prst="rect">
            <a:avLst/>
          </a:prstGeom>
          <a:noFill/>
        </p:spPr>
        <p:txBody>
          <a:bodyPr wrap="square">
            <a:spAutoFit/>
          </a:bodyPr>
          <a:lstStyle/>
          <a:p>
            <a:pPr algn="l"/>
            <a:r>
              <a:rPr lang="en-US" b="1" i="0" dirty="0">
                <a:solidFill>
                  <a:srgbClr val="444444"/>
                </a:solidFill>
                <a:effectLst/>
                <a:latin typeface="Epilogue"/>
              </a:rPr>
              <a:t> </a:t>
            </a:r>
            <a:endParaRPr lang="en-US" b="1" i="0" dirty="0">
              <a:solidFill>
                <a:srgbClr val="444444"/>
              </a:solidFill>
              <a:effectLst/>
              <a:latin typeface="Segoe UI" panose="020B0502040204020203" pitchFamily="34" charset="0"/>
              <a:cs typeface="Segoe UI" panose="020B0502040204020203" pitchFamily="34" charset="0"/>
            </a:endParaRPr>
          </a:p>
          <a:p>
            <a:pPr marL="571500" indent="-571500" algn="ctr">
              <a:buFont typeface="Arial" panose="020B0604020202020204" pitchFamily="34" charset="0"/>
              <a:buChar char="•"/>
            </a:pPr>
            <a:r>
              <a:rPr lang="en-US" sz="4000" b="1" i="0" dirty="0">
                <a:solidFill>
                  <a:srgbClr val="394855"/>
                </a:solidFill>
                <a:effectLst/>
                <a:latin typeface="Segoe UI" panose="020B0502040204020203" pitchFamily="34" charset="0"/>
                <a:cs typeface="Segoe UI" panose="020B0502040204020203" pitchFamily="34" charset="0"/>
              </a:rPr>
              <a:t>Carpets made with Thrive® matter offset CO2 emissions nearly three times more than carpets made with virgin SD nylon.</a:t>
            </a:r>
            <a:endParaRPr lang="en-US" sz="4000" b="1" i="0" dirty="0">
              <a:solidFill>
                <a:srgbClr val="444444"/>
              </a:solidFill>
              <a:effectLst/>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EA872C22-AE6C-C138-E6AD-C56F26B96CBC}"/>
              </a:ext>
            </a:extLst>
          </p:cNvPr>
          <p:cNvSpPr txBox="1"/>
          <p:nvPr/>
        </p:nvSpPr>
        <p:spPr>
          <a:xfrm>
            <a:off x="4335649" y="369771"/>
            <a:ext cx="10515600" cy="1107996"/>
          </a:xfrm>
          <a:prstGeom prst="rect">
            <a:avLst/>
          </a:prstGeom>
          <a:noFill/>
        </p:spPr>
        <p:txBody>
          <a:bodyPr wrap="square" rtlCol="0">
            <a:spAutoFit/>
          </a:bodyPr>
          <a:lstStyle/>
          <a:p>
            <a:pPr algn="ctr"/>
            <a:r>
              <a:rPr lang="en-US" sz="4800" b="1" i="0" dirty="0">
                <a:solidFill>
                  <a:srgbClr val="FD826C"/>
                </a:solidFill>
                <a:effectLst/>
                <a:latin typeface="Segoe UI" panose="020B0502040204020203" pitchFamily="34" charset="0"/>
                <a:cs typeface="Segoe UI" panose="020B0502040204020203" pitchFamily="34" charset="0"/>
              </a:rPr>
              <a:t>Lowest Carbon + Positive Benefit</a:t>
            </a:r>
            <a:endParaRPr lang="en-US" sz="4800" b="1" i="0" dirty="0">
              <a:solidFill>
                <a:srgbClr val="444444"/>
              </a:solidFill>
              <a:effectLst/>
              <a:latin typeface="Segoe UI" panose="020B0502040204020203" pitchFamily="34" charset="0"/>
              <a:cs typeface="Segoe UI" panose="020B0502040204020203" pitchFamily="34" charset="0"/>
            </a:endParaRPr>
          </a:p>
          <a:p>
            <a:endParaRPr lang="en-NZ" dirty="0"/>
          </a:p>
        </p:txBody>
      </p:sp>
    </p:spTree>
    <p:extLst>
      <p:ext uri="{BB962C8B-B14F-4D97-AF65-F5344CB8AC3E}">
        <p14:creationId xmlns:p14="http://schemas.microsoft.com/office/powerpoint/2010/main" val="73705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0DDB13-C76B-7C6B-B28E-B6A8060A4BF3}"/>
              </a:ext>
            </a:extLst>
          </p:cNvPr>
          <p:cNvPicPr>
            <a:picLocks noChangeAspect="1"/>
          </p:cNvPicPr>
          <p:nvPr/>
        </p:nvPicPr>
        <p:blipFill>
          <a:blip r:embed="rId2"/>
          <a:srcRect r="427" b="1"/>
          <a:stretch/>
        </p:blipFill>
        <p:spPr>
          <a:xfrm>
            <a:off x="20" y="-15826"/>
            <a:ext cx="18287980" cy="10285077"/>
          </a:xfrm>
          <a:prstGeom prst="rect">
            <a:avLst/>
          </a:prstGeom>
        </p:spPr>
      </p:pic>
    </p:spTree>
    <p:extLst>
      <p:ext uri="{BB962C8B-B14F-4D97-AF65-F5344CB8AC3E}">
        <p14:creationId xmlns:p14="http://schemas.microsoft.com/office/powerpoint/2010/main" val="404590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card&#10;&#10;Description automatically generated">
            <a:extLst>
              <a:ext uri="{FF2B5EF4-FFF2-40B4-BE49-F238E27FC236}">
                <a16:creationId xmlns:a16="http://schemas.microsoft.com/office/drawing/2014/main" id="{DB59AE65-7FDD-F741-A0C0-A06AF7C89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0" y="0"/>
            <a:ext cx="18329700" cy="10287000"/>
          </a:xfrm>
          <a:prstGeom prst="rect">
            <a:avLst/>
          </a:prstGeom>
        </p:spPr>
      </p:pic>
    </p:spTree>
    <p:extLst>
      <p:ext uri="{BB962C8B-B14F-4D97-AF65-F5344CB8AC3E}">
        <p14:creationId xmlns:p14="http://schemas.microsoft.com/office/powerpoint/2010/main" val="2394291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4924</TotalTime>
  <Words>831</Words>
  <Application>Microsoft Office PowerPoint</Application>
  <PresentationFormat>Custom</PresentationFormat>
  <Paragraphs>83</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Source Sans Pro</vt:lpstr>
      <vt:lpstr>Aptos Display</vt:lpstr>
      <vt:lpstr>Epilogue</vt:lpstr>
      <vt:lpstr>Segoe UI</vt:lpstr>
      <vt:lpstr>Calibri</vt:lpstr>
      <vt:lpstr>Source Sans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Thrive Matter Presentation</dc:title>
  <dc:creator>Ngaio Hardie</dc:creator>
  <cp:lastModifiedBy>Ngaio Hardie</cp:lastModifiedBy>
  <cp:revision>66</cp:revision>
  <dcterms:created xsi:type="dcterms:W3CDTF">2006-08-16T00:00:00Z</dcterms:created>
  <dcterms:modified xsi:type="dcterms:W3CDTF">2025-02-23T23:14:04Z</dcterms:modified>
  <dc:identifier>DAGFV5T-GOw</dc:identifier>
</cp:coreProperties>
</file>